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70" r:id="rId13"/>
    <p:sldId id="271" r:id="rId14"/>
    <p:sldId id="273" r:id="rId15"/>
    <p:sldId id="274" r:id="rId16"/>
    <p:sldId id="275" r:id="rId17"/>
    <p:sldId id="279" r:id="rId18"/>
    <p:sldId id="276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0C140-7284-4EBE-B89F-A6A47033370B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A83D0-B661-4CD8-AED9-50C2F5699A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3FCF-EE2A-45E2-9C95-C0A0D4FF9ADF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5FA55-AF7D-42EF-B36D-F0B06A8EE4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0A8F7B-0A95-4F38-B473-BD1ABA9A11D2}" type="datetimeFigureOut">
              <a:rPr lang="fr-FR" smtClean="0"/>
              <a:pPr/>
              <a:t>25/11/2024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173824-B67C-4D2F-8B34-1DF123CBCC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http://www.transdev-idf.com/image/81431036?vid=download" TargetMode="External"/><Relationship Id="rId18" Type="http://schemas.openxmlformats.org/officeDocument/2006/relationships/image" Target="../media/image13.png"/><Relationship Id="rId3" Type="http://schemas.openxmlformats.org/officeDocument/2006/relationships/image" Target="http://www.transdev-idf.com/image/81431046?vid=download" TargetMode="External"/><Relationship Id="rId7" Type="http://schemas.openxmlformats.org/officeDocument/2006/relationships/image" Target="http://www.transdev-idf.com/image/81431072?vid=download" TargetMode="External"/><Relationship Id="rId12" Type="http://schemas.openxmlformats.org/officeDocument/2006/relationships/image" Target="../media/image10.png"/><Relationship Id="rId17" Type="http://schemas.openxmlformats.org/officeDocument/2006/relationships/image" Target="http://www.transdev-idf.com/image/81145492?vid=download" TargetMode="External"/><Relationship Id="rId2" Type="http://schemas.openxmlformats.org/officeDocument/2006/relationships/image" Target="../media/image5.png"/><Relationship Id="rId16" Type="http://schemas.openxmlformats.org/officeDocument/2006/relationships/image" Target="../media/image12.pn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http://www.transdev-idf.com/image/81431081?vid=download" TargetMode="External"/><Relationship Id="rId5" Type="http://schemas.openxmlformats.org/officeDocument/2006/relationships/image" Target="http://www.transdev-idf.com/image/81431078?vid=download" TargetMode="External"/><Relationship Id="rId15" Type="http://schemas.openxmlformats.org/officeDocument/2006/relationships/image" Target="http://www.transdev-idf.com/image/81431084?vid=download" TargetMode="External"/><Relationship Id="rId10" Type="http://schemas.openxmlformats.org/officeDocument/2006/relationships/image" Target="../media/image9.png"/><Relationship Id="rId19" Type="http://schemas.openxmlformats.org/officeDocument/2006/relationships/image" Target="http://www.transdev-idf.com/image/81431065?vid=download" TargetMode="External"/><Relationship Id="rId4" Type="http://schemas.openxmlformats.org/officeDocument/2006/relationships/image" Target="../media/image6.png"/><Relationship Id="rId9" Type="http://schemas.openxmlformats.org/officeDocument/2006/relationships/image" Target="http://www.transdev-idf.com/image/81431050?vid=download" TargetMode="External"/><Relationship Id="rId1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raque.fr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SCN0020b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1619672" y="1340768"/>
            <a:ext cx="6120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LYCÉE GEORGES BRAQUE ARGENTEUIL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63688" y="3140968"/>
            <a:ext cx="58326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</a:rPr>
              <a:t>BTS</a:t>
            </a:r>
          </a:p>
          <a:p>
            <a:pPr algn="ctr"/>
            <a:r>
              <a:rPr lang="fr-FR" sz="4400" b="1" dirty="0" smtClean="0">
                <a:solidFill>
                  <a:schemeClr val="bg1"/>
                </a:solidFill>
              </a:rPr>
              <a:t>MANAGEMENT  COMMERCIAL OPÉRATIONNEL - MCO</a:t>
            </a:r>
            <a:endParaRPr lang="fr-FR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07296" y="188640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 examen qui prend en compte les spécificités de la formation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556792"/>
            <a:ext cx="91440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Contrôle </a:t>
            </a:r>
            <a:r>
              <a:rPr lang="fr-FR" sz="2800" b="1" dirty="0">
                <a:solidFill>
                  <a:schemeClr val="tx2"/>
                </a:solidFill>
              </a:rPr>
              <a:t>en cours de formation (CCF</a:t>
            </a:r>
            <a:r>
              <a:rPr lang="fr-FR" sz="2800" b="1" dirty="0" smtClean="0">
                <a:solidFill>
                  <a:schemeClr val="tx2"/>
                </a:solidFill>
              </a:rPr>
              <a:t>) écrit et oral</a:t>
            </a:r>
          </a:p>
          <a:p>
            <a:pPr lvl="1"/>
            <a:endParaRPr lang="fr-FR" sz="1200" b="1" dirty="0"/>
          </a:p>
          <a:p>
            <a:pPr lvl="1">
              <a:buFont typeface="Wingdings" pitchFamily="2" charset="2"/>
              <a:buChar char="ü"/>
            </a:pPr>
            <a:r>
              <a:rPr lang="fr-FR" sz="2400" b="1" dirty="0" smtClean="0"/>
              <a:t>  	</a:t>
            </a:r>
            <a:r>
              <a:rPr lang="fr-FR" sz="2600" b="1" dirty="0" smtClean="0"/>
              <a:t> Développement de la relation client et vente conseil </a:t>
            </a:r>
            <a:endParaRPr lang="fr-FR" sz="2600" dirty="0" smtClean="0"/>
          </a:p>
          <a:p>
            <a:pPr lvl="1"/>
            <a:r>
              <a:rPr lang="fr-FR" sz="2600" dirty="0" smtClean="0"/>
              <a:t>    	(Sur les missions réalisées en stage) coefficient 3</a:t>
            </a:r>
          </a:p>
          <a:p>
            <a:pPr lvl="1"/>
            <a:endParaRPr lang="fr-FR" sz="1600" dirty="0"/>
          </a:p>
          <a:p>
            <a:pPr lvl="1">
              <a:buFont typeface="Wingdings" pitchFamily="2" charset="2"/>
              <a:buChar char="ü"/>
            </a:pPr>
            <a:r>
              <a:rPr lang="fr-FR" sz="2600" b="1" dirty="0" smtClean="0"/>
              <a:t>   Animation, dynamisation de l’offre commerciale           	</a:t>
            </a:r>
            <a:r>
              <a:rPr lang="fr-FR" sz="2600" dirty="0" smtClean="0"/>
              <a:t>(Sur les missions réalisées en stage) coefficient 3</a:t>
            </a:r>
          </a:p>
          <a:p>
            <a:pPr lvl="1"/>
            <a:endParaRPr lang="fr-FR" sz="1600" dirty="0" smtClean="0"/>
          </a:p>
          <a:p>
            <a:pPr lvl="1">
              <a:buFont typeface="Wingdings" pitchFamily="2" charset="2"/>
              <a:buChar char="ü"/>
            </a:pPr>
            <a:r>
              <a:rPr lang="fr-FR" sz="2600" dirty="0" smtClean="0"/>
              <a:t>     </a:t>
            </a:r>
            <a:r>
              <a:rPr lang="fr-FR" sz="2600" b="1" dirty="0" smtClean="0"/>
              <a:t>Management de l’équipe commerciale </a:t>
            </a:r>
          </a:p>
          <a:p>
            <a:pPr lvl="1"/>
            <a:r>
              <a:rPr lang="fr-FR" sz="2600" dirty="0" smtClean="0"/>
              <a:t>	 (Sur une mise en situation d’évaluation) 	coefficient 3</a:t>
            </a:r>
            <a:endParaRPr lang="fr-FR" sz="2600" b="1" dirty="0" smtClean="0"/>
          </a:p>
          <a:p>
            <a:pPr lvl="1"/>
            <a:endParaRPr lang="fr-FR" sz="1600" b="1" dirty="0" smtClean="0"/>
          </a:p>
          <a:p>
            <a:pPr lvl="1">
              <a:buFont typeface="Wingdings" pitchFamily="2" charset="2"/>
              <a:buChar char="ü"/>
            </a:pPr>
            <a:r>
              <a:rPr lang="fr-FR" sz="2600" b="1" dirty="0" smtClean="0"/>
              <a:t> 	  Communication en anglais – épreuve orale </a:t>
            </a:r>
          </a:p>
          <a:p>
            <a:pPr lvl="2"/>
            <a:r>
              <a:rPr lang="fr-FR" sz="2600" b="1" dirty="0" smtClean="0"/>
              <a:t>  				</a:t>
            </a:r>
            <a:r>
              <a:rPr lang="fr-FR" sz="2600" dirty="0" smtClean="0"/>
              <a:t>coefficient 1,5</a:t>
            </a:r>
          </a:p>
          <a:p>
            <a:pPr lvl="1">
              <a:buFont typeface="Wingdings" pitchFamily="2" charset="2"/>
              <a:buChar char="ü"/>
            </a:pPr>
            <a:endParaRPr lang="fr-FR" sz="2400" b="1" dirty="0" smtClean="0"/>
          </a:p>
          <a:p>
            <a:r>
              <a:rPr lang="fr-FR" dirty="0" smtClean="0"/>
              <a:t>	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>
                <a:solidFill>
                  <a:prstClr val="black"/>
                </a:solidFill>
              </a:rPr>
              <a:t> 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43808" y="0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 examen qui prend en compte les spécificités de la formation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1428750"/>
            <a:ext cx="828092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Épreuves de fin de seconde année</a:t>
            </a:r>
          </a:p>
          <a:p>
            <a:pPr lvl="1"/>
            <a:endParaRPr lang="fr-FR" sz="1600" b="1" dirty="0">
              <a:solidFill>
                <a:schemeClr val="tx2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2600" b="1" dirty="0" smtClean="0"/>
              <a:t>Gestion opérationnelle des </a:t>
            </a:r>
            <a:r>
              <a:rPr lang="fr-FR" sz="2600" b="1" dirty="0"/>
              <a:t>unités </a:t>
            </a:r>
            <a:r>
              <a:rPr lang="fr-FR" sz="2600" b="1" dirty="0" smtClean="0"/>
              <a:t>commerciales</a:t>
            </a:r>
            <a:endParaRPr lang="fr-FR" sz="2600" b="1" dirty="0"/>
          </a:p>
          <a:p>
            <a:pPr lvl="1"/>
            <a:r>
              <a:rPr lang="fr-FR" sz="2600" dirty="0" smtClean="0"/>
              <a:t>    épreuve </a:t>
            </a:r>
            <a:r>
              <a:rPr lang="fr-FR" sz="2600" dirty="0"/>
              <a:t>écrite de </a:t>
            </a:r>
            <a:r>
              <a:rPr lang="fr-FR" sz="2600" dirty="0" smtClean="0"/>
              <a:t>3 h – coefficient 3</a:t>
            </a:r>
          </a:p>
          <a:p>
            <a:pPr lvl="1"/>
            <a:endParaRPr lang="fr-FR" sz="1400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2600" b="1" dirty="0" smtClean="0"/>
              <a:t>Culture économique, juridique et managériale </a:t>
            </a:r>
          </a:p>
          <a:p>
            <a:pPr lvl="1"/>
            <a:r>
              <a:rPr lang="fr-FR" sz="2600" dirty="0"/>
              <a:t> </a:t>
            </a:r>
            <a:r>
              <a:rPr lang="fr-FR" sz="2600" dirty="0" smtClean="0"/>
              <a:t>    épreuve </a:t>
            </a:r>
            <a:r>
              <a:rPr lang="fr-FR" sz="2600" dirty="0"/>
              <a:t>écrite de 4 </a:t>
            </a:r>
            <a:r>
              <a:rPr lang="fr-FR" sz="2600" dirty="0" smtClean="0"/>
              <a:t>h – coefficient 3</a:t>
            </a:r>
            <a:endParaRPr lang="fr-FR" sz="2600" dirty="0"/>
          </a:p>
          <a:p>
            <a:pPr lvl="1"/>
            <a:endParaRPr lang="fr-FR" sz="1400" b="1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2600" b="1" dirty="0" smtClean="0"/>
              <a:t> Culture générale et expression</a:t>
            </a:r>
          </a:p>
          <a:p>
            <a:pPr lvl="1"/>
            <a:r>
              <a:rPr lang="fr-FR" sz="2600" b="1" dirty="0"/>
              <a:t> </a:t>
            </a:r>
            <a:r>
              <a:rPr lang="fr-FR" sz="2600" b="1" dirty="0" smtClean="0"/>
              <a:t>    </a:t>
            </a:r>
            <a:r>
              <a:rPr lang="fr-FR" sz="2600" dirty="0" smtClean="0"/>
              <a:t>épreuve écrite de 3 h – coefficient 3 </a:t>
            </a:r>
          </a:p>
          <a:p>
            <a:pPr lvl="1"/>
            <a:endParaRPr lang="fr-FR" sz="1100" b="1" dirty="0"/>
          </a:p>
          <a:p>
            <a:pPr lvl="1">
              <a:buFont typeface="Wingdings" pitchFamily="2" charset="2"/>
              <a:buChar char="ü"/>
            </a:pPr>
            <a:r>
              <a:rPr lang="fr-FR" sz="2600" b="1" dirty="0" smtClean="0"/>
              <a:t>  Communication en anglais – épreuve écrite </a:t>
            </a:r>
          </a:p>
          <a:p>
            <a:pPr lvl="1"/>
            <a:r>
              <a:rPr lang="fr-FR" sz="2600" b="1" dirty="0" smtClean="0"/>
              <a:t>      </a:t>
            </a:r>
            <a:r>
              <a:rPr lang="fr-FR" sz="2600" dirty="0" smtClean="0"/>
              <a:t>épreuve écrite de 2h - coefficient 1,5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83568" y="908720"/>
            <a:ext cx="76328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000" b="1" dirty="0" smtClean="0">
                <a:solidFill>
                  <a:schemeClr val="tx2"/>
                </a:solidFill>
              </a:rPr>
              <a:t>LYCÉE GEORGES BRAQUE ARGENTEUIL</a:t>
            </a:r>
          </a:p>
          <a:p>
            <a:pPr algn="ctr">
              <a:lnSpc>
                <a:spcPct val="150000"/>
              </a:lnSpc>
            </a:pPr>
            <a:r>
              <a:rPr lang="fr-FR" sz="3200" b="1" dirty="0" smtClean="0">
                <a:solidFill>
                  <a:schemeClr val="tx2"/>
                </a:solidFill>
              </a:rPr>
              <a:t>UN TAUX DE RÉUSSITE À L’EXAMEN PARMI LES </a:t>
            </a:r>
            <a:r>
              <a:rPr lang="fr-FR" sz="3200" b="1" u="sng" dirty="0" smtClean="0">
                <a:solidFill>
                  <a:schemeClr val="tx2"/>
                </a:solidFill>
              </a:rPr>
              <a:t>MEILLEURS DE L’ACADÉMIE</a:t>
            </a:r>
            <a:r>
              <a:rPr lang="fr-FR" sz="3200" b="1" dirty="0" smtClean="0">
                <a:solidFill>
                  <a:schemeClr val="tx2"/>
                </a:solidFill>
              </a:rPr>
              <a:t>, en moyenne 20 points supérieurs</a:t>
            </a:r>
            <a:endParaRPr lang="fr-FR" sz="3200" b="1" dirty="0">
              <a:solidFill>
                <a:schemeClr val="tx2"/>
              </a:solidFill>
            </a:endParaRPr>
          </a:p>
        </p:txBody>
      </p:sp>
      <p:pic>
        <p:nvPicPr>
          <p:cNvPr id="4" name="Image 3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387424"/>
            <a:ext cx="9144000" cy="316835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71800" y="260648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 taux de réussite</a:t>
            </a:r>
          </a:p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 parmi les meilleurs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9552" y="2420889"/>
          <a:ext cx="8136904" cy="3404293"/>
        </p:xfrm>
        <a:graphic>
          <a:graphicData uri="http://schemas.openxmlformats.org/drawingml/2006/table">
            <a:tbl>
              <a:tblPr/>
              <a:tblGrid>
                <a:gridCol w="2711773"/>
                <a:gridCol w="2711773"/>
                <a:gridCol w="2713358"/>
              </a:tblGrid>
              <a:tr h="1134765"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Année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Georges </a:t>
                      </a:r>
                      <a:r>
                        <a:rPr lang="fr-FR" sz="2800" b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Braque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Académie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82"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2023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93%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67%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82"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2022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96%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56%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82"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2021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96%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68%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82"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</a:rPr>
                        <a:t>2020</a:t>
                      </a:r>
                      <a:endParaRPr lang="fr-FR" sz="28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92%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6680" algn="ctr"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Times New Roman"/>
                          <a:ea typeface="Times New Roman"/>
                        </a:rPr>
                        <a:t>60%</a:t>
                      </a:r>
                      <a:endParaRPr lang="fr-FR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Image 5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907704" y="26064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 cadre de travail privilégié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1124744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Des salles de cours et des salles informatiques dédiées à la formation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27584" y="2348880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chemeClr val="tx2"/>
                </a:solidFill>
              </a:rPr>
              <a:t> Salle informatique</a:t>
            </a:r>
            <a:endParaRPr lang="fr-FR" sz="24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Z_Sahali\Downloads\MEMO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80928"/>
            <a:ext cx="5904656" cy="3547952"/>
          </a:xfrm>
          <a:prstGeom prst="rect">
            <a:avLst/>
          </a:prstGeom>
          <a:noFill/>
        </p:spPr>
      </p:pic>
      <p:pic>
        <p:nvPicPr>
          <p:cNvPr id="7" name="Image 6" descr="!cid_ii_15288aba3f02341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087216" y="548680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 cadre de travail privilégié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1844824"/>
            <a:ext cx="79928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tx2"/>
                </a:solidFill>
              </a:rPr>
              <a:t>Un étage entièrement dédié aux formations supérieures :</a:t>
            </a:r>
          </a:p>
          <a:p>
            <a:pPr algn="ctr"/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BTS SAM - Support à l’Activité Managériale 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BTS  CG - Comptabilité Gestion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b="1" dirty="0" smtClean="0"/>
              <a:t>BTS MCO 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Diplôme de Comptabilité et Gestion (DCG) </a:t>
            </a:r>
            <a:endParaRPr lang="fr-FR" sz="2400" dirty="0"/>
          </a:p>
        </p:txBody>
      </p:sp>
      <p:pic>
        <p:nvPicPr>
          <p:cNvPr id="6" name="Image 5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55776" y="62068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 cadre de travail privilégié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2204864"/>
            <a:ext cx="89644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smtClean="0"/>
              <a:t>Des salles de cours toutes équipées de TNI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smtClean="0"/>
              <a:t>Des salles informatiques en permanence opérationnelles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smtClean="0"/>
              <a:t>Des locaux très bien entretenus</a:t>
            </a:r>
          </a:p>
          <a:p>
            <a:pPr>
              <a:buFont typeface="Wingdings" pitchFamily="2" charset="2"/>
              <a:buChar char="Ø"/>
            </a:pPr>
            <a:endParaRPr lang="fr-FR" sz="2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dirty="0" smtClean="0"/>
              <a:t>Un CDI dynamique et très bien doté</a:t>
            </a:r>
          </a:p>
        </p:txBody>
      </p:sp>
      <p:pic>
        <p:nvPicPr>
          <p:cNvPr id="6" name="Image 5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11760" y="332656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Une situation géographique </a:t>
            </a:r>
          </a:p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idéale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79512" y="1124744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800" dirty="0" smtClean="0"/>
              <a:t> Dans un quartier pavillonnaire calme à 10 minutes à pied de la gare d’Argenteuil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800" dirty="0" smtClean="0"/>
              <a:t> Une gare SNCF très bien desservie  :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Ligne J Direct Paris Saint-Lazare avec des correspondances Pontoise, Conflans Sainte-Honorine, Mantes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800" dirty="0" smtClean="0"/>
              <a:t>Une gare routière avec de nombreux bus :</a:t>
            </a:r>
          </a:p>
          <a:p>
            <a:pPr>
              <a:lnSpc>
                <a:spcPct val="150000"/>
              </a:lnSpc>
            </a:pPr>
            <a:endParaRPr lang="fr-FR" sz="2800" dirty="0" smtClean="0">
              <a:solidFill>
                <a:schemeClr val="tx2"/>
              </a:solidFill>
            </a:endParaRPr>
          </a:p>
          <a:p>
            <a:r>
              <a:rPr lang="fr-FR" dirty="0" smtClean="0"/>
              <a:t> </a:t>
            </a:r>
          </a:p>
          <a:p>
            <a:endParaRPr lang="fr-FR" dirty="0"/>
          </a:p>
        </p:txBody>
      </p:sp>
      <p:pic>
        <p:nvPicPr>
          <p:cNvPr id="1046" name="Picture 22" descr="http://www.transdev-idf.com/image/81431046?vid=download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331640" y="5661248"/>
            <a:ext cx="360000" cy="360000"/>
          </a:xfrm>
          <a:prstGeom prst="rect">
            <a:avLst/>
          </a:prstGeom>
          <a:noFill/>
        </p:spPr>
      </p:pic>
      <p:pic>
        <p:nvPicPr>
          <p:cNvPr id="1045" name="Picture 21" descr="http://www.transdev-idf.com/image/81431078?vid=download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1907704" y="5661248"/>
            <a:ext cx="360000" cy="360000"/>
          </a:xfrm>
          <a:prstGeom prst="rect">
            <a:avLst/>
          </a:prstGeom>
          <a:noFill/>
        </p:spPr>
      </p:pic>
      <p:pic>
        <p:nvPicPr>
          <p:cNvPr id="1044" name="Picture 20" descr="http://www.transdev-idf.com/image/81431072?vid=download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411760" y="5661248"/>
            <a:ext cx="360000" cy="360000"/>
          </a:xfrm>
          <a:prstGeom prst="rect">
            <a:avLst/>
          </a:prstGeom>
          <a:noFill/>
        </p:spPr>
      </p:pic>
      <p:pic>
        <p:nvPicPr>
          <p:cNvPr id="1043" name="Picture 19" descr="http://www.transdev-idf.com/image/81431050?vid=download"/>
          <p:cNvPicPr>
            <a:picLocks noChangeAspect="1" noChangeArrowheads="1"/>
          </p:cNvPicPr>
          <p:nvPr/>
        </p:nvPicPr>
        <p:blipFill>
          <a:blip r:embed="rId8" r:link="rId9" cstate="print"/>
          <a:srcRect/>
          <a:stretch>
            <a:fillRect/>
          </a:stretch>
        </p:blipFill>
        <p:spPr bwMode="auto">
          <a:xfrm>
            <a:off x="2915816" y="5661248"/>
            <a:ext cx="360000" cy="360000"/>
          </a:xfrm>
          <a:prstGeom prst="rect">
            <a:avLst/>
          </a:prstGeom>
          <a:noFill/>
        </p:spPr>
      </p:pic>
      <p:pic>
        <p:nvPicPr>
          <p:cNvPr id="1042" name="Picture 18" descr="http://www.transdev-idf.com/image/81431081?vid=download"/>
          <p:cNvPicPr>
            <a:picLocks noChangeAspect="1" noChangeArrowheads="1"/>
          </p:cNvPicPr>
          <p:nvPr/>
        </p:nvPicPr>
        <p:blipFill>
          <a:blip r:embed="rId10" r:link="rId11" cstate="print"/>
          <a:srcRect/>
          <a:stretch>
            <a:fillRect/>
          </a:stretch>
        </p:blipFill>
        <p:spPr bwMode="auto">
          <a:xfrm>
            <a:off x="3347864" y="5661248"/>
            <a:ext cx="360000" cy="360000"/>
          </a:xfrm>
          <a:prstGeom prst="rect">
            <a:avLst/>
          </a:prstGeom>
          <a:noFill/>
        </p:spPr>
      </p:pic>
      <p:pic>
        <p:nvPicPr>
          <p:cNvPr id="1041" name="Picture 17" descr="http://www.transdev-idf.com/image/81431036?vid=download"/>
          <p:cNvPicPr>
            <a:picLocks noChangeAspect="1" noChangeArrowheads="1"/>
          </p:cNvPicPr>
          <p:nvPr/>
        </p:nvPicPr>
        <p:blipFill>
          <a:blip r:embed="rId12" r:link="rId13" cstate="print"/>
          <a:srcRect/>
          <a:stretch>
            <a:fillRect/>
          </a:stretch>
        </p:blipFill>
        <p:spPr bwMode="auto">
          <a:xfrm>
            <a:off x="3779912" y="5661248"/>
            <a:ext cx="360000" cy="360000"/>
          </a:xfrm>
          <a:prstGeom prst="rect">
            <a:avLst/>
          </a:prstGeom>
          <a:noFill/>
        </p:spPr>
      </p:pic>
      <p:pic>
        <p:nvPicPr>
          <p:cNvPr id="1040" name="Picture 16" descr="http://www.transdev-idf.com/image/81431084?vid=download"/>
          <p:cNvPicPr>
            <a:picLocks noChangeAspect="1" noChangeArrowheads="1"/>
          </p:cNvPicPr>
          <p:nvPr/>
        </p:nvPicPr>
        <p:blipFill>
          <a:blip r:embed="rId14" r:link="rId15" cstate="print"/>
          <a:srcRect/>
          <a:stretch>
            <a:fillRect/>
          </a:stretch>
        </p:blipFill>
        <p:spPr bwMode="auto">
          <a:xfrm>
            <a:off x="4211960" y="5661248"/>
            <a:ext cx="360000" cy="360000"/>
          </a:xfrm>
          <a:prstGeom prst="rect">
            <a:avLst/>
          </a:prstGeom>
          <a:noFill/>
        </p:spPr>
      </p:pic>
      <p:pic>
        <p:nvPicPr>
          <p:cNvPr id="1039" name="Picture 15" descr="http://www.transdev-idf.com/image/81145492?vid=download"/>
          <p:cNvPicPr>
            <a:picLocks noChangeAspect="1" noChangeArrowheads="1"/>
          </p:cNvPicPr>
          <p:nvPr/>
        </p:nvPicPr>
        <p:blipFill>
          <a:blip r:embed="rId16" r:link="rId17" cstate="print"/>
          <a:srcRect/>
          <a:stretch>
            <a:fillRect/>
          </a:stretch>
        </p:blipFill>
        <p:spPr bwMode="auto">
          <a:xfrm>
            <a:off x="4644008" y="5661248"/>
            <a:ext cx="360000" cy="360000"/>
          </a:xfrm>
          <a:prstGeom prst="rect">
            <a:avLst/>
          </a:prstGeom>
          <a:noFill/>
        </p:spPr>
      </p:pic>
      <p:pic>
        <p:nvPicPr>
          <p:cNvPr id="1038" name="Picture 14" descr="http://www.transdev-idf.com/image/81431065?vid=download"/>
          <p:cNvPicPr>
            <a:picLocks noChangeAspect="1" noChangeArrowheads="1"/>
          </p:cNvPicPr>
          <p:nvPr/>
        </p:nvPicPr>
        <p:blipFill>
          <a:blip r:embed="rId18" r:link="rId19" cstate="print"/>
          <a:srcRect/>
          <a:stretch>
            <a:fillRect/>
          </a:stretch>
        </p:blipFill>
        <p:spPr bwMode="auto">
          <a:xfrm>
            <a:off x="5004048" y="5661248"/>
            <a:ext cx="360000" cy="360000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91440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" name="Image 15" descr="!cid_ii_15288aba3f02341a.pn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75656" y="134076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Visitez notre site internet !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636912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chemeClr val="tx2"/>
                </a:solidFill>
                <a:hlinkClick r:id="rId2"/>
              </a:rPr>
              <a:t>www.braque.fr</a:t>
            </a:r>
            <a:r>
              <a:rPr lang="fr-FR" dirty="0" smtClean="0">
                <a:solidFill>
                  <a:schemeClr val="tx2"/>
                </a:solidFill>
              </a:rPr>
              <a:t>  </a:t>
            </a:r>
            <a:endParaRPr lang="fr-FR" sz="2400" dirty="0" smtClean="0">
              <a:solidFill>
                <a:schemeClr val="tx2"/>
              </a:solidFill>
            </a:endParaRPr>
          </a:p>
        </p:txBody>
      </p:sp>
      <p:pic>
        <p:nvPicPr>
          <p:cNvPr id="6" name="Image 5" descr="!cid_ii_15288aba3f02341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9264" y="332656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Une formation qui donne de larges perspectives professionnelles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1844824"/>
            <a:ext cx="8136904" cy="42780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31313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Distribution </a:t>
            </a:r>
            <a:r>
              <a:rPr lang="fr-FR" sz="2800" b="1" dirty="0" smtClean="0">
                <a:solidFill>
                  <a:srgbClr val="31313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b="1" dirty="0">
              <a:solidFill>
                <a:srgbClr val="31313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Chef de rayon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Chef des ventes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Directeur(</a:t>
            </a:r>
            <a:r>
              <a:rPr lang="fr-F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trice</a:t>
            </a: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de magasin </a:t>
            </a:r>
            <a:r>
              <a:rPr lang="fr-F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 </a:t>
            </a: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grande surface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Marchandiseur(</a:t>
            </a:r>
            <a:r>
              <a:rPr lang="fr-F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euse</a:t>
            </a: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Vendeur(</a:t>
            </a:r>
            <a:r>
              <a:rPr lang="fr-FR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euse</a:t>
            </a:r>
            <a:r>
              <a:rPr lang="fr-FR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en </a:t>
            </a:r>
            <a:r>
              <a:rPr lang="fr-F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magasin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Vendeur(</a:t>
            </a:r>
            <a:r>
              <a:rPr lang="fr-FR" sz="2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euse</a:t>
            </a:r>
            <a:r>
              <a:rPr lang="fr-FR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 en e-commerce</a:t>
            </a:r>
            <a:endParaRPr lang="fr-FR" sz="2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699792" y="332656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Une formation qui donne de larges perspectives professionnelles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2040523"/>
            <a:ext cx="828092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31313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Banque / Assurance / Immobilier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Chargé(e) de clientèle banque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Agent(e) général(e) d'assurances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Assistant(e) commercial(e)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Attaché(e) commercial(e)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Agent(e) immobilier(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ière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Image 5" descr="!cid_ii_15288aba3f02341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11760" y="260648"/>
            <a:ext cx="6732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>
                <a:solidFill>
                  <a:schemeClr val="tx2"/>
                </a:solidFill>
              </a:rPr>
              <a:t>Un contenu de formation en adéquation avec la réalité du monde du travail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2204864"/>
            <a:ext cx="871296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 smtClean="0">
                <a:solidFill>
                  <a:schemeClr val="tx2"/>
                </a:solidFill>
              </a:rPr>
              <a:t> Manager l’équipe commerciale </a:t>
            </a:r>
          </a:p>
          <a:p>
            <a:endParaRPr lang="fr-FR" sz="2400" dirty="0"/>
          </a:p>
          <a:p>
            <a:r>
              <a:rPr lang="fr-FR" sz="2400" dirty="0" smtClean="0"/>
              <a:t>Pour apprendre les bases de la gestion d’équipe, de la planification, de l’animation et de la communication managériale</a:t>
            </a:r>
          </a:p>
          <a:p>
            <a:endParaRPr lang="fr-FR" sz="2400" dirty="0"/>
          </a:p>
          <a:p>
            <a:pPr>
              <a:buFont typeface="Wingdings" pitchFamily="2" charset="2"/>
              <a:buChar char="Ø"/>
            </a:pPr>
            <a:r>
              <a:rPr lang="fr-FR" sz="2800" b="1" dirty="0" smtClean="0">
                <a:solidFill>
                  <a:schemeClr val="tx2"/>
                </a:solidFill>
              </a:rPr>
              <a:t> Assurer la gestion opérationnelle </a:t>
            </a:r>
          </a:p>
          <a:p>
            <a:r>
              <a:rPr lang="fr-FR" sz="2400" dirty="0" smtClean="0"/>
              <a:t>Pour maîtriser la gestion des opérations courantes du point de vente, savoir prévoir et budgétiser l’activité et analyser les performances</a:t>
            </a:r>
            <a:endParaRPr lang="fr-FR" sz="2400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699792" y="260648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>
                <a:solidFill>
                  <a:schemeClr val="tx2"/>
                </a:solidFill>
              </a:rPr>
              <a:t>Un contenu de formation en adéquation avec la réalité du monde du travail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55576" y="1916832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Développer la relation client et assurer la vente conseil</a:t>
            </a:r>
            <a:endParaRPr lang="fr-FR" sz="28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r>
              <a:rPr lang="fr-FR" sz="2400" dirty="0" smtClean="0"/>
              <a:t>Apprendre à connaître son environnement commercial, réaliser des études commerciales, vendre et entretenir la relation client</a:t>
            </a:r>
            <a:endParaRPr lang="fr-FR" sz="2400" dirty="0"/>
          </a:p>
          <a:p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Animer et dynamiser l’offre commerciale </a:t>
            </a:r>
            <a:endParaRPr lang="fr-FR" sz="2800" b="1" dirty="0">
              <a:solidFill>
                <a:schemeClr val="tx2"/>
              </a:solidFill>
            </a:endParaRPr>
          </a:p>
          <a:p>
            <a:endParaRPr lang="fr-FR" dirty="0"/>
          </a:p>
          <a:p>
            <a:r>
              <a:rPr lang="fr-FR" sz="2400" dirty="0" smtClean="0"/>
              <a:t>Adapter l’offre de biens et services, organiser le point de vente, mettre en place la communication commerciale, développer les performances et 				évaluer l’action commerciale</a:t>
            </a:r>
            <a:endParaRPr lang="fr-FR" sz="2400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27784" y="260648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>
                <a:solidFill>
                  <a:schemeClr val="tx2"/>
                </a:solidFill>
              </a:rPr>
              <a:t>Un contenu de formation en adéquation avec la réalité du monde du travail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55576" y="2348880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Culture économique, juridique et managériale </a:t>
            </a:r>
            <a:endParaRPr lang="fr-FR" sz="28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r>
              <a:rPr lang="fr-FR" sz="2400" dirty="0"/>
              <a:t>Pour </a:t>
            </a:r>
            <a:r>
              <a:rPr lang="fr-FR" sz="2400" dirty="0" smtClean="0"/>
              <a:t>maîtriser le contexte dans lequel vous êtes destiné(e) à travailler</a:t>
            </a:r>
            <a:endParaRPr lang="fr-FR" sz="2400" dirty="0"/>
          </a:p>
          <a:p>
            <a:endParaRPr lang="fr-FR" dirty="0" smtClean="0"/>
          </a:p>
          <a:p>
            <a:r>
              <a:rPr lang="fr-FR" sz="2400" dirty="0" smtClean="0"/>
              <a:t>Pour comprendre le fonctionnement interne des entreprises et  mettre en place un management efficace</a:t>
            </a:r>
            <a:endParaRPr lang="fr-FR" sz="2400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99792" y="260648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>
                <a:solidFill>
                  <a:schemeClr val="tx2"/>
                </a:solidFill>
              </a:rPr>
              <a:t>Un contenu de formation en adéquation avec la réalité du monde du travail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55576" y="1916832"/>
            <a:ext cx="79928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Culture générale et </a:t>
            </a:r>
            <a:r>
              <a:rPr lang="fr-FR" sz="2800" b="1" dirty="0">
                <a:solidFill>
                  <a:schemeClr val="tx2"/>
                </a:solidFill>
              </a:rPr>
              <a:t>E</a:t>
            </a:r>
            <a:r>
              <a:rPr lang="fr-FR" sz="2800" b="1" dirty="0" smtClean="0">
                <a:solidFill>
                  <a:schemeClr val="tx2"/>
                </a:solidFill>
              </a:rPr>
              <a:t>xpression </a:t>
            </a:r>
            <a:endParaRPr lang="fr-FR" sz="28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r>
              <a:rPr lang="fr-FR" sz="2400" dirty="0" smtClean="0"/>
              <a:t>Une maîtrise indispensable de la langue pour un futur manager</a:t>
            </a:r>
            <a:endParaRPr lang="fr-FR" sz="2400" dirty="0"/>
          </a:p>
          <a:p>
            <a:endParaRPr lang="fr-FR" sz="2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Anglais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  <a:p>
            <a:r>
              <a:rPr lang="fr-FR" sz="2400" dirty="0" smtClean="0"/>
              <a:t>Devenu incontournable dans le monde du travail</a:t>
            </a:r>
          </a:p>
          <a:p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b="1" dirty="0" smtClean="0">
                <a:solidFill>
                  <a:schemeClr val="tx2"/>
                </a:solidFill>
              </a:rPr>
              <a:t>Espagnol</a:t>
            </a:r>
            <a:r>
              <a:rPr lang="fr-FR" sz="2800" dirty="0" smtClean="0">
                <a:solidFill>
                  <a:schemeClr val="tx2"/>
                </a:solidFill>
              </a:rPr>
              <a:t> </a:t>
            </a:r>
          </a:p>
          <a:p>
            <a:r>
              <a:rPr lang="fr-FR" sz="2400" dirty="0" smtClean="0"/>
              <a:t>(facultatif et suivant le nombre d’étudiants intéressés) </a:t>
            </a:r>
          </a:p>
          <a:p>
            <a:endParaRPr lang="fr-FR" sz="2400" dirty="0" smtClean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11760" y="26064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Une expérience en entreprise </a:t>
            </a:r>
          </a:p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qui valorise votre formation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536" y="1340768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 smtClean="0">
                <a:solidFill>
                  <a:schemeClr val="tx2"/>
                </a:solidFill>
              </a:rPr>
              <a:t>16 semaines </a:t>
            </a:r>
            <a:r>
              <a:rPr lang="fr-FR" sz="2800" b="1" dirty="0">
                <a:solidFill>
                  <a:schemeClr val="tx2"/>
                </a:solidFill>
              </a:rPr>
              <a:t>de </a:t>
            </a:r>
            <a:r>
              <a:rPr lang="fr-FR" sz="2800" b="1" dirty="0" smtClean="0">
                <a:solidFill>
                  <a:schemeClr val="tx2"/>
                </a:solidFill>
              </a:rPr>
              <a:t>stage </a:t>
            </a:r>
            <a:r>
              <a:rPr lang="fr-FR" sz="2800" b="1" dirty="0">
                <a:solidFill>
                  <a:schemeClr val="tx2"/>
                </a:solidFill>
              </a:rPr>
              <a:t>sur 2 ans</a:t>
            </a:r>
          </a:p>
          <a:p>
            <a:endParaRPr lang="fr-FR" sz="28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800" b="1" dirty="0" smtClean="0">
                <a:solidFill>
                  <a:schemeClr val="tx2"/>
                </a:solidFill>
              </a:rPr>
              <a:t> De </a:t>
            </a:r>
            <a:r>
              <a:rPr lang="fr-FR" sz="2800" b="1" dirty="0">
                <a:solidFill>
                  <a:schemeClr val="tx2"/>
                </a:solidFill>
              </a:rPr>
              <a:t>nombreux </a:t>
            </a:r>
            <a:r>
              <a:rPr lang="fr-FR" sz="2800" b="1" dirty="0" smtClean="0">
                <a:solidFill>
                  <a:schemeClr val="tx2"/>
                </a:solidFill>
              </a:rPr>
              <a:t>partenaires qui nous suivent depuis le début des BTS commerciaux </a:t>
            </a:r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: 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Hertz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Kiabi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La Grande Récré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Darty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Office Dépôt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Célio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fr-FR" sz="2400" dirty="0" smtClean="0"/>
              <a:t>…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fr-FR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07296" y="0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i="1" dirty="0" smtClean="0">
                <a:solidFill>
                  <a:schemeClr val="tx2"/>
                </a:solidFill>
              </a:rPr>
              <a:t>Une équipe de professeurs réduite pour assurer un suivi individualisé optimal</a:t>
            </a:r>
            <a:endParaRPr lang="fr-FR" sz="3200" b="1" i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520" y="1628800"/>
            <a:ext cx="88924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/>
              <a:t> </a:t>
            </a:r>
            <a:r>
              <a:rPr lang="fr-FR" sz="2800" dirty="0"/>
              <a:t>Deux professeurs de spécialité </a:t>
            </a:r>
            <a:r>
              <a:rPr lang="fr-FR" sz="2800" dirty="0" smtClean="0"/>
              <a:t>professionnelle et </a:t>
            </a:r>
            <a:r>
              <a:rPr lang="fr-FR" sz="2800" dirty="0"/>
              <a:t>deux professeurs de matières </a:t>
            </a:r>
            <a:r>
              <a:rPr lang="fr-FR" sz="2800" dirty="0" smtClean="0"/>
              <a:t>générales</a:t>
            </a:r>
          </a:p>
          <a:p>
            <a:endParaRPr lang="fr-FR" sz="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 Des professeurs expérimentés, tous participants de longue date aux jurys du BTS</a:t>
            </a:r>
          </a:p>
          <a:p>
            <a:endParaRPr lang="fr-FR" sz="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De nombreuses heures en demi groupes pour un meilleur apprentissage </a:t>
            </a:r>
          </a:p>
          <a:p>
            <a:endParaRPr lang="fr-FR" sz="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 Un suivi des stages individualisé, une journée par semaine, en demi groupe </a:t>
            </a:r>
          </a:p>
          <a:p>
            <a:endParaRPr lang="fr-FR" sz="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 Des visites durant les stages pour s’assurer du 		bon déroulement et encadrer l’étudiant </a:t>
            </a:r>
          </a:p>
          <a:p>
            <a:r>
              <a:rPr lang="fr-FR" sz="2800" dirty="0" smtClean="0"/>
              <a:t>					avec 	le tuteur</a:t>
            </a:r>
          </a:p>
          <a:p>
            <a:pPr>
              <a:buFont typeface="Wingdings" pitchFamily="2" charset="2"/>
              <a:buChar char="Ø"/>
            </a:pPr>
            <a:endParaRPr lang="fr-FR" sz="2800" dirty="0">
              <a:solidFill>
                <a:schemeClr val="tx2"/>
              </a:solidFill>
            </a:endParaRPr>
          </a:p>
          <a:p>
            <a:endParaRPr lang="fr-FR" sz="2800" dirty="0"/>
          </a:p>
        </p:txBody>
      </p:sp>
      <p:pic>
        <p:nvPicPr>
          <p:cNvPr id="5" name="Image 4" descr="!cid_ii_15288aba3f02341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2854619" cy="9807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603</TotalTime>
  <Words>695</Words>
  <Application>Microsoft Office PowerPoint</Application>
  <PresentationFormat>Affichage à l'écran (4:3)</PresentationFormat>
  <Paragraphs>156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Rotonde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Z_Sahali</dc:creator>
  <cp:lastModifiedBy>HP</cp:lastModifiedBy>
  <cp:revision>89</cp:revision>
  <dcterms:created xsi:type="dcterms:W3CDTF">2015-02-11T07:29:31Z</dcterms:created>
  <dcterms:modified xsi:type="dcterms:W3CDTF">2024-11-25T10:32:37Z</dcterms:modified>
</cp:coreProperties>
</file>